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9"/>
  </p:notesMasterIdLst>
  <p:sldIdLst>
    <p:sldId id="791" r:id="rId2"/>
    <p:sldId id="1064" r:id="rId3"/>
    <p:sldId id="881" r:id="rId4"/>
    <p:sldId id="883" r:id="rId5"/>
    <p:sldId id="885" r:id="rId6"/>
    <p:sldId id="886" r:id="rId7"/>
    <p:sldId id="887" r:id="rId8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/>
  <p:cmAuthor id="2" name="Bob Vachon" initials="BV" lastIdx="2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431" autoAdjust="0"/>
    <p:restoredTop sz="81081" autoAdjust="0"/>
  </p:normalViewPr>
  <p:slideViewPr>
    <p:cSldViewPr snapToGrid="0" showGuides="1">
      <p:cViewPr varScale="1">
        <p:scale>
          <a:sx n="117" d="100"/>
          <a:sy n="117" d="100"/>
        </p:scale>
        <p:origin x="2136" y="102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pPr/>
              <a:t>8/27/2023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ruteo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ruteo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5.1.1.3 – Protocolos de ruteo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8056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ruteo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 – Aspectos básicos de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5.2.1.3 – Detección de redes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1405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ruteo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 – Aspectos básicos de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5.2.1.5 – Cómo se logra la convergencia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6239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 – Funcionamiento del protocolo de ruteo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5.2.2.1 – Tecnologías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78871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 – Funcionamiento del protocolo de ruteo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5.2.2.2 – Algoritmo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124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5.2.3 – Tipos de protocolos de ruteo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5.2.3.1 – Protocolo de información de ruteo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43323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3512"/>
            <a:ext cx="9144000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498976" y="5002897"/>
            <a:ext cx="1922958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 anchorCtr="1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1" y="5002897"/>
            <a:ext cx="1123060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6" y="5002897"/>
            <a:ext cx="962025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624284" y="4968271"/>
            <a:ext cx="292704" cy="177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r" defTabSz="610791">
              <a:lnSpc>
                <a:spcPct val="100000"/>
              </a:lnSpc>
            </a:pPr>
            <a:fld id="{7F1BC4EF-034A-F647-AA58-B71D58802FDB}" type="slidenum">
              <a:rPr lang="en-US" sz="750">
                <a:solidFill>
                  <a:srgbClr val="D3D3D3"/>
                </a:solidFill>
              </a:rPr>
              <a:pPr algn="r" defTabSz="610791">
                <a:lnSpc>
                  <a:spcPct val="100000"/>
                </a:lnSpc>
              </a:pPr>
              <a:t>‹Nº›</a:t>
            </a:fld>
            <a:endParaRPr lang="es-ES" sz="75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4455319"/>
            <a:ext cx="3354388" cy="355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4" y="89298"/>
            <a:ext cx="1171575" cy="67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1" y="2003822"/>
            <a:ext cx="3768725" cy="622697"/>
          </a:xfrm>
          <a:ln/>
        </p:spPr>
        <p:txBody>
          <a:bodyPr anchor="ctr"/>
          <a:lstStyle>
            <a:lvl1pPr>
              <a:defRPr sz="225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3504010"/>
            <a:ext cx="4103688" cy="494109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15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82427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kern="1200" dirty="0">
                <a:solidFill>
                  <a:schemeClr val="accent5">
                    <a:lumMod val="50000"/>
                  </a:schemeClr>
                </a:solidFill>
                <a:latin typeface="+mn-lt"/>
                <a:ea typeface="ＭＳ Ｐゴシック" pitchFamily="34" charset="-128"/>
                <a:cs typeface="+mn-cs"/>
              </a:rPr>
              <a:t>© 2016 Cisco y/o sus filiales. Todos los derechos reservados. Información confidencial de Cisco.</a:t>
            </a:r>
          </a:p>
        </p:txBody>
      </p: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dirty="0">
                <a:solidFill>
                  <a:schemeClr val="accent3">
                    <a:lumMod val="85000"/>
                  </a:schemeClr>
                </a:solidFill>
                <a:latin typeface="+mn-lt"/>
              </a:rPr>
              <a:t>© 2016 Cisco y/o sus filiales. Todos los derechos reservados. Información confidencial de Cisco.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  <p:sldLayoutId id="2147484032" r:id="rId15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59839" y="1756446"/>
            <a:ext cx="2646998" cy="1110854"/>
          </a:xfrm>
        </p:spPr>
        <p:txBody>
          <a:bodyPr/>
          <a:lstStyle/>
          <a:p>
            <a:pPr eaLnBrk="1" hangingPunct="1">
              <a:lnSpc>
                <a:spcPts val="2600"/>
              </a:lnSpc>
            </a:pPr>
            <a:r>
              <a:rPr lang="es-ES" sz="2400" dirty="0"/>
              <a:t>Ruteo dinámico de vector de distancia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074088" y="1242147"/>
            <a:ext cx="2852177" cy="2812430"/>
          </a:xfrm>
        </p:spPr>
        <p:txBody>
          <a:bodyPr/>
          <a:lstStyle/>
          <a:p>
            <a:r>
              <a:rPr lang="es-ES" altLang="ja-JP" sz="1275" b="1" dirty="0">
                <a:solidFill>
                  <a:srgbClr val="FF0000"/>
                </a:solidFill>
              </a:rPr>
              <a:t>“vector de distancia” </a:t>
            </a:r>
            <a:r>
              <a:rPr lang="es-ES" altLang="ja-JP" sz="1275" dirty="0"/>
              <a:t>significa que las rutas se anuncian proporcionando dos características:</a:t>
            </a:r>
          </a:p>
          <a:p>
            <a:pPr lvl="1"/>
            <a:r>
              <a:rPr lang="es-ES" altLang="ja-JP" sz="1125" b="1" dirty="0"/>
              <a:t>Distancia:</a:t>
            </a:r>
            <a:r>
              <a:rPr lang="es-ES" altLang="ja-JP" sz="1125" dirty="0"/>
              <a:t> identifica la distancia hasta la red de destino en función </a:t>
            </a:r>
            <a:br>
              <a:rPr lang="es-ES" altLang="ja-JP" sz="1125" dirty="0"/>
            </a:br>
            <a:r>
              <a:rPr lang="es-ES" altLang="ja-JP" sz="1125" dirty="0"/>
              <a:t>de una </a:t>
            </a:r>
            <a:r>
              <a:rPr lang="es-ES" altLang="ja-JP" sz="1125" b="1" dirty="0">
                <a:solidFill>
                  <a:srgbClr val="FF0000"/>
                </a:solidFill>
              </a:rPr>
              <a:t>métrica</a:t>
            </a:r>
            <a:r>
              <a:rPr lang="es-ES" altLang="ja-JP" sz="1125" dirty="0"/>
              <a:t>, como el </a:t>
            </a:r>
            <a:r>
              <a:rPr lang="es-ES" altLang="ja-JP" sz="1125" b="1" dirty="0">
                <a:solidFill>
                  <a:srgbClr val="00B0F0"/>
                </a:solidFill>
              </a:rPr>
              <a:t>conteo de saltos, el costo, el ancho de banda, la demora, carga y confiabilidad</a:t>
            </a:r>
            <a:r>
              <a:rPr lang="es-ES" altLang="ja-JP" sz="1125" dirty="0"/>
              <a:t>.</a:t>
            </a:r>
          </a:p>
          <a:p>
            <a:pPr lvl="1"/>
            <a:r>
              <a:rPr lang="es-ES" altLang="ja-JP" sz="1125" b="1" dirty="0"/>
              <a:t>Vector: </a:t>
            </a:r>
            <a:r>
              <a:rPr lang="es-ES" altLang="ja-JP" sz="1125" dirty="0"/>
              <a:t>especifica el sentido en que se encuentra el router de siguiente salto o la interfaz de salida para llegar al destino. </a:t>
            </a:r>
          </a:p>
          <a:p>
            <a:r>
              <a:rPr lang="es-ES" altLang="ja-JP" sz="1200" b="1" dirty="0">
                <a:solidFill>
                  <a:srgbClr val="00B0F0"/>
                </a:solidFill>
              </a:rPr>
              <a:t>RIPv1</a:t>
            </a:r>
            <a:r>
              <a:rPr lang="es-ES" altLang="ja-JP" sz="1200" dirty="0"/>
              <a:t> (antiguo), </a:t>
            </a:r>
            <a:r>
              <a:rPr lang="es-ES" altLang="ja-JP" sz="1200" b="1" dirty="0">
                <a:solidFill>
                  <a:srgbClr val="00B0F0"/>
                </a:solidFill>
              </a:rPr>
              <a:t>RIPv2</a:t>
            </a:r>
            <a:r>
              <a:rPr lang="es-ES" altLang="ja-JP" sz="1200" dirty="0"/>
              <a:t>, </a:t>
            </a:r>
            <a:r>
              <a:rPr lang="es-ES" altLang="ja-JP" sz="1200" b="1" dirty="0">
                <a:solidFill>
                  <a:srgbClr val="00B0F0"/>
                </a:solidFill>
              </a:rPr>
              <a:t>IGRP </a:t>
            </a:r>
            <a:r>
              <a:rPr lang="es-ES" altLang="ja-JP" sz="1200" dirty="0"/>
              <a:t>de Cisco (obsoleto), </a:t>
            </a:r>
            <a:r>
              <a:rPr lang="es-ES" altLang="ja-JP" sz="1200" b="1" dirty="0">
                <a:solidFill>
                  <a:srgbClr val="00B0F0"/>
                </a:solidFill>
              </a:rPr>
              <a:t>EIGRP</a:t>
            </a:r>
            <a:r>
              <a:rPr lang="es-ES" altLang="ja-JP" sz="1200" dirty="0"/>
              <a:t>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200" dirty="0"/>
              <a:t>Tipos de protocolos de ruteo</a:t>
            </a:r>
            <a:br>
              <a:rPr dirty="0"/>
            </a:br>
            <a:r>
              <a:rPr lang="es-ES" dirty="0"/>
              <a:t>Protocolos de ruteo vector de distancia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9A93A1B3-D3EC-4903-8353-F7DEE33BC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556" y="1542723"/>
            <a:ext cx="3749909" cy="169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609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17356" y="849934"/>
            <a:ext cx="3276000" cy="3844312"/>
          </a:xfrm>
        </p:spPr>
        <p:txBody>
          <a:bodyPr/>
          <a:lstStyle/>
          <a:p>
            <a:r>
              <a:rPr lang="es-ES" altLang="ja-JP" sz="1600" dirty="0"/>
              <a:t>Si se configura un protocolo de ruteo, el router intercambia las actualizaciones de ruteo para obtener información sobre cualquier ruta remota.</a:t>
            </a:r>
          </a:p>
          <a:p>
            <a:pPr lvl="1"/>
            <a:r>
              <a:rPr lang="es-ES" dirty="0"/>
              <a:t>El router envía un paquete de actualización con la información de la tabla de ruteo a todas las interfaces.</a:t>
            </a:r>
          </a:p>
          <a:p>
            <a:pPr lvl="1"/>
            <a:r>
              <a:rPr lang="es-ES" dirty="0"/>
              <a:t>El router además recibe actualizaciones de los routers conectados directamente y agrega información nueva a su tabla de ruteo.</a:t>
            </a:r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Aspectos básicos de vector de distancia</a:t>
            </a:r>
            <a:br>
              <a:rPr dirty="0"/>
            </a:br>
            <a:r>
              <a:rPr lang="es-ES" dirty="0"/>
              <a:t>Detección de redes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0F1F5162-1764-4918-B57F-B0789C8C9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267" y="933061"/>
            <a:ext cx="5726901" cy="310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9602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393492" y="937952"/>
            <a:ext cx="3750507" cy="3844312"/>
          </a:xfrm>
        </p:spPr>
        <p:txBody>
          <a:bodyPr/>
          <a:lstStyle/>
          <a:p>
            <a:r>
              <a:rPr lang="es-ES" b="1" dirty="0">
                <a:solidFill>
                  <a:srgbClr val="00B0F0"/>
                </a:solidFill>
              </a:rPr>
              <a:t>La red ha convergido </a:t>
            </a:r>
            <a:r>
              <a:rPr lang="es-ES" b="1" dirty="0">
                <a:solidFill>
                  <a:srgbClr val="FF0000"/>
                </a:solidFill>
              </a:rPr>
              <a:t>cuando todos los routers tienen información completa y precisa sobre la red entera</a:t>
            </a:r>
            <a:r>
              <a:rPr lang="es-ES" dirty="0"/>
              <a:t>.</a:t>
            </a:r>
          </a:p>
          <a:p>
            <a:r>
              <a:rPr lang="es-ES" b="1" dirty="0">
                <a:solidFill>
                  <a:srgbClr val="00B0F0"/>
                </a:solidFill>
              </a:rPr>
              <a:t>El</a:t>
            </a:r>
            <a:r>
              <a:rPr lang="es-ES" dirty="0"/>
              <a:t>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tiempo de convergencia </a:t>
            </a:r>
            <a:r>
              <a:rPr lang="es-ES" b="1" dirty="0">
                <a:solidFill>
                  <a:srgbClr val="FF0000"/>
                </a:solidFill>
              </a:rPr>
              <a:t>es el tiempo que los routers tardan en compartir información, calcular las mejores rutas y actualizar sus tablas de ruteo. </a:t>
            </a:r>
          </a:p>
          <a:p>
            <a:r>
              <a:rPr lang="es-ES" dirty="0"/>
              <a:t>Los protocolos de ruteo pueden clasificarse en base a la velocidad de convergencia; cuanto más rápida sea la convergencia, mejor será el protocolo de ruteo.</a:t>
            </a: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Aspectos básicos de vector de distancia</a:t>
            </a:r>
            <a:br>
              <a:rPr dirty="0"/>
            </a:br>
            <a:r>
              <a:rPr lang="es-ES" dirty="0"/>
              <a:t>Cómo se logra la convergencia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C5A34813-18FB-4CF6-85EE-36A69FAFA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5" y="981959"/>
            <a:ext cx="5237185" cy="245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63657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94264" y="1543631"/>
            <a:ext cx="3474952" cy="1744692"/>
          </a:xfrm>
        </p:spPr>
        <p:txBody>
          <a:bodyPr/>
          <a:lstStyle/>
          <a:p>
            <a:r>
              <a:rPr lang="es-ES" sz="1400" dirty="0"/>
              <a:t>Los protocolos de ruteo</a:t>
            </a:r>
            <a:r>
              <a:rPr lang="es-ES" sz="1400" b="1" dirty="0">
                <a:solidFill>
                  <a:schemeClr val="tx1">
                    <a:lumMod val="50000"/>
                  </a:schemeClr>
                </a:solidFill>
              </a:rPr>
              <a:t> vector de distancia </a:t>
            </a:r>
            <a:r>
              <a:rPr lang="es-ES" sz="1400" b="1" dirty="0">
                <a:solidFill>
                  <a:srgbClr val="FF0000"/>
                </a:solidFill>
              </a:rPr>
              <a:t>comparten actualizaciones entre vecinos</a:t>
            </a:r>
            <a:r>
              <a:rPr lang="es-ES" sz="1400" dirty="0"/>
              <a:t>.</a:t>
            </a:r>
          </a:p>
          <a:p>
            <a:r>
              <a:rPr lang="es-ES" sz="1400" dirty="0"/>
              <a:t>Los ruteadores que utilizan el ruteo de </a:t>
            </a:r>
            <a:r>
              <a:rPr lang="es-ES" sz="1400" b="1" dirty="0"/>
              <a:t>vector de distancia</a:t>
            </a:r>
            <a:r>
              <a:rPr lang="es-ES" sz="1400" dirty="0"/>
              <a:t> </a:t>
            </a:r>
            <a:r>
              <a:rPr lang="es-ES" sz="1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 tienen información sobre la topología de la red.</a:t>
            </a:r>
            <a:r>
              <a:rPr lang="es-ES" sz="1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endParaRPr lang="en-US" sz="12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ruteo vector de distancia</a:t>
            </a:r>
            <a:br>
              <a:rPr dirty="0"/>
            </a:br>
            <a:r>
              <a:rPr lang="es-ES" dirty="0" err="1"/>
              <a:t>Routing</a:t>
            </a:r>
            <a:r>
              <a:rPr lang="es-ES" dirty="0"/>
              <a:t> vector de distancia</a:t>
            </a:r>
          </a:p>
        </p:txBody>
      </p:sp>
      <p:pic>
        <p:nvPicPr>
          <p:cNvPr id="5" name="Picture 4" descr="Scaling Networks - Mozilla Firefox">
            <a:extLst>
              <a:ext uri="{FF2B5EF4-FFF2-40B4-BE49-F238E27FC236}">
                <a16:creationId xmlns:a16="http://schemas.microsoft.com/office/drawing/2014/main" id="{F5F0C861-7D08-4293-B0CE-EEF3774CC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43" y="939323"/>
            <a:ext cx="4831569" cy="328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6864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47371" y="849336"/>
            <a:ext cx="3996629" cy="3570264"/>
          </a:xfrm>
        </p:spPr>
        <p:txBody>
          <a:bodyPr/>
          <a:lstStyle/>
          <a:p>
            <a:r>
              <a:rPr lang="es-ES" dirty="0"/>
              <a:t>El algoritmo vector de distancia define los siguientes procesos:</a:t>
            </a:r>
          </a:p>
          <a:p>
            <a:pPr lvl="1"/>
            <a:r>
              <a:rPr lang="es-ES" dirty="0"/>
              <a:t>El mecanismo para enviar y recibir información de ruteo.</a:t>
            </a:r>
          </a:p>
          <a:p>
            <a:pPr lvl="1"/>
            <a:r>
              <a:rPr lang="es-ES" dirty="0"/>
              <a:t>El mecanismo para calcular las mejores rutas e instalar rutas en la tabla de ruteo.</a:t>
            </a:r>
          </a:p>
          <a:p>
            <a:pPr lvl="1"/>
            <a:r>
              <a:rPr lang="es-ES" dirty="0"/>
              <a:t>El mecanismo para detectar cambios en la topología y reaccionar ante ellos.</a:t>
            </a:r>
          </a:p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RIP </a:t>
            </a:r>
            <a:r>
              <a:rPr lang="es-ES" dirty="0"/>
              <a:t>utiliza el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algoritmo de Bellman-Ford </a:t>
            </a:r>
            <a:r>
              <a:rPr lang="es-ES" dirty="0"/>
              <a:t>como algoritmo de ruteo.</a:t>
            </a:r>
          </a:p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IGRP</a:t>
            </a:r>
            <a:r>
              <a:rPr lang="es-ES" dirty="0"/>
              <a:t> y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EIGRP </a:t>
            </a:r>
            <a:r>
              <a:rPr lang="es-ES" dirty="0"/>
              <a:t>utilizan el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algoritmo de actualización por difusión (DUAL) </a:t>
            </a:r>
            <a:r>
              <a:rPr lang="es-ES" dirty="0"/>
              <a:t>como algoritmo de ruteo.</a:t>
            </a:r>
            <a:endParaRPr 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ruteo vector de distancia</a:t>
            </a:r>
            <a:br>
              <a:rPr dirty="0"/>
            </a:br>
            <a:r>
              <a:rPr lang="es-ES" dirty="0"/>
              <a:t>Algoritmo vector de distancia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E66CA664-15B8-4904-A776-7D4A8DBA7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06" y="1025603"/>
            <a:ext cx="4775582" cy="267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06591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227754" y="959241"/>
            <a:ext cx="5072517" cy="3108667"/>
          </a:xfrm>
        </p:spPr>
        <p:txBody>
          <a:bodyPr/>
          <a:lstStyle/>
          <a:p>
            <a:r>
              <a:rPr lang="es-ES" sz="1400" b="1" dirty="0">
                <a:solidFill>
                  <a:srgbClr val="FF0000"/>
                </a:solidFill>
              </a:rPr>
              <a:t>RIPv2</a:t>
            </a:r>
          </a:p>
          <a:p>
            <a:pPr lvl="1"/>
            <a:r>
              <a:rPr lang="es-ES" sz="1200" dirty="0"/>
              <a:t>Fácil de configurar</a:t>
            </a:r>
            <a:endParaRPr lang="es-ES" altLang="ja-JP" sz="1200" dirty="0"/>
          </a:p>
          <a:p>
            <a:pPr lvl="1"/>
            <a:r>
              <a:rPr lang="es-ES" sz="1200" dirty="0"/>
              <a:t>Las actualizaciones de ruteo se transmiten cada </a:t>
            </a:r>
            <a:r>
              <a:rPr lang="es-ES" sz="1200" b="1" dirty="0"/>
              <a:t>30 segundos</a:t>
            </a:r>
          </a:p>
          <a:p>
            <a:pPr lvl="1"/>
            <a:r>
              <a:rPr lang="es-ES" sz="1200" dirty="0"/>
              <a:t>La métrica es el recuento de saltos</a:t>
            </a:r>
          </a:p>
          <a:p>
            <a:pPr lvl="1"/>
            <a:r>
              <a:rPr lang="es-ES" sz="1200" dirty="0"/>
              <a:t>Límite de 15 saltos</a:t>
            </a:r>
          </a:p>
          <a:p>
            <a:pPr lvl="1"/>
            <a:r>
              <a:rPr lang="es-ES" altLang="ja-JP" sz="1200" b="1" dirty="0"/>
              <a:t>Protocolo de ruteo sin clase</a:t>
            </a:r>
            <a:r>
              <a:rPr lang="es-ES" sz="1200" dirty="0"/>
              <a:t>: admite VLSM.</a:t>
            </a:r>
          </a:p>
          <a:p>
            <a:pPr lvl="1"/>
            <a:endParaRPr lang="es-ES" altLang="ja-JP" sz="1200" dirty="0"/>
          </a:p>
          <a:p>
            <a:pPr marL="142875" lvl="1" indent="0">
              <a:buNone/>
            </a:pPr>
            <a:r>
              <a:rPr lang="en-US" sz="1200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ruteo vector de distancia</a:t>
            </a:r>
            <a:br>
              <a:rPr dirty="0"/>
            </a:br>
            <a:r>
              <a:rPr lang="es-ES" dirty="0"/>
              <a:t>Protocolo de información de ruteo</a:t>
            </a: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1333A025-1CF1-35BD-FBF2-965F4E623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0272" y="1716589"/>
            <a:ext cx="3909051" cy="1398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b="1" dirty="0">
                <a:solidFill>
                  <a:srgbClr val="FF0000"/>
                </a:solidFill>
              </a:rPr>
              <a:t>EIGRP</a:t>
            </a:r>
            <a:r>
              <a:rPr lang="es-ES" sz="1400" dirty="0"/>
              <a:t> reemplaza al IGRP</a:t>
            </a:r>
          </a:p>
          <a:p>
            <a:pPr lvl="1"/>
            <a:r>
              <a:rPr lang="es-ES" altLang="ja-JP" sz="1200" b="1" dirty="0"/>
              <a:t>Actualizaciones incrementales *. </a:t>
            </a:r>
          </a:p>
          <a:p>
            <a:pPr lvl="1"/>
            <a:r>
              <a:rPr lang="es-ES" sz="1200" dirty="0"/>
              <a:t>Los mensajes de saludo se intercambian periódicamente para mantener las adyacencias. </a:t>
            </a:r>
          </a:p>
          <a:p>
            <a:pPr lvl="1"/>
            <a:r>
              <a:rPr lang="es-ES" altLang="ja-JP" sz="1200" dirty="0"/>
              <a:t>Convergencia rápida</a:t>
            </a:r>
            <a:endParaRPr lang="es-ES" sz="1200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F954CD7-45D0-1263-9E73-AA788DE863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4991" y="3115063"/>
            <a:ext cx="2853094" cy="129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00"/>
              </a:lnSpc>
              <a:buNone/>
            </a:pPr>
            <a:r>
              <a:rPr lang="es-MX" sz="900" dirty="0"/>
              <a:t>*EIGRP envía </a:t>
            </a:r>
            <a:r>
              <a:rPr lang="es-MX" sz="900" b="1" dirty="0"/>
              <a:t>actualizaciones incrementales </a:t>
            </a:r>
            <a:r>
              <a:rPr lang="es-MX" sz="900" dirty="0"/>
              <a:t>solo cuando se modifica el estado de un destino. Esto puede incluir cuando una nueva red está disponible, cuando una red existente deja de estar disponible, o cuando ocurre un cambio en la métrica </a:t>
            </a:r>
            <a:r>
              <a:rPr lang="es-MX" sz="900"/>
              <a:t>de ruteo de </a:t>
            </a:r>
            <a:r>
              <a:rPr lang="es-MX" sz="900" dirty="0"/>
              <a:t>una red existente.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4803DCE-D8C8-7F25-714B-76DCB8BFC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0271" y="760507"/>
            <a:ext cx="3574097" cy="888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b="1" dirty="0">
                <a:solidFill>
                  <a:srgbClr val="FF0000"/>
                </a:solidFill>
              </a:rPr>
              <a:t>IGRP</a:t>
            </a:r>
            <a:endParaRPr lang="es-ES" sz="1400" dirty="0"/>
          </a:p>
          <a:p>
            <a:pPr lvl="1"/>
            <a:r>
              <a:rPr lang="es-ES" sz="1200" dirty="0"/>
              <a:t>Las actualizaciones de ruteo se transmiten cada </a:t>
            </a:r>
            <a:r>
              <a:rPr lang="es-ES" sz="1200" b="1" dirty="0"/>
              <a:t>90 segundos</a:t>
            </a:r>
          </a:p>
        </p:txBody>
      </p:sp>
    </p:spTree>
    <p:extLst>
      <p:ext uri="{BB962C8B-B14F-4D97-AF65-F5344CB8AC3E}">
        <p14:creationId xmlns:p14="http://schemas.microsoft.com/office/powerpoint/2010/main" val="2166330432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8290</TotalTime>
  <Words>684</Words>
  <Application>Microsoft Office PowerPoint</Application>
  <PresentationFormat>Presentación en pantalla (16:9)</PresentationFormat>
  <Paragraphs>68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CiscoSans ExtraLight</vt:lpstr>
      <vt:lpstr>Wingdings</vt:lpstr>
      <vt:lpstr>Default Theme</vt:lpstr>
      <vt:lpstr>Ruteo dinámico de vector de distancia</vt:lpstr>
      <vt:lpstr>Tipos de protocolos de ruteo Protocolos de ruteo vector de distancia</vt:lpstr>
      <vt:lpstr>Aspectos básicos de vector de distancia Detección de redes</vt:lpstr>
      <vt:lpstr>Aspectos básicos de vector de distancia Cómo se logra la convergencia</vt:lpstr>
      <vt:lpstr>Funcionamiento del protocolo de ruteo vector de distancia Routing vector de distancia</vt:lpstr>
      <vt:lpstr>Funcionamiento del protocolo de ruteo vector de distancia Algoritmo vector de distancia</vt:lpstr>
      <vt:lpstr>Tipos de protocolos de ruteo vector de distancia Protocolo de información de ruteo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470</cp:revision>
  <dcterms:created xsi:type="dcterms:W3CDTF">2016-08-22T22:27:36Z</dcterms:created>
  <dcterms:modified xsi:type="dcterms:W3CDTF">2023-08-27T23:35:23Z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